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7" r:id="rId9"/>
    <p:sldId id="268" r:id="rId10"/>
    <p:sldId id="269" r:id="rId11"/>
    <p:sldId id="273" r:id="rId12"/>
    <p:sldId id="270" r:id="rId13"/>
    <p:sldId id="274" r:id="rId14"/>
    <p:sldId id="271" r:id="rId15"/>
    <p:sldId id="272" r:id="rId16"/>
    <p:sldId id="263" r:id="rId17"/>
    <p:sldId id="264" r:id="rId18"/>
    <p:sldId id="265" r:id="rId19"/>
    <p:sldId id="26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-84" y="-7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youtube.com/watch?v=FTBBlt9uk1A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Nixon Bohr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Created by: Jordan fluth and Vernon jones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878" y="1122363"/>
            <a:ext cx="2597121" cy="34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13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 control state diagram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939903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436175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188039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59716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WHEELS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450984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ARM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3040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HAND</a:t>
            </a:r>
            <a:endParaRPr lang="en-US" dirty="0"/>
          </a:p>
        </p:txBody>
      </p:sp>
      <p:cxnSp>
        <p:nvCxnSpPr>
          <p:cNvPr id="86" name="Curved Connector 85"/>
          <p:cNvCxnSpPr>
            <a:stCxn id="6" idx="1"/>
            <a:endCxn id="8" idx="7"/>
          </p:cNvCxnSpPr>
          <p:nvPr/>
        </p:nvCxnSpPr>
        <p:spPr>
          <a:xfrm rot="16200000" flipV="1">
            <a:off x="7468930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" idx="5"/>
            <a:endCxn id="6" idx="3"/>
          </p:cNvCxnSpPr>
          <p:nvPr/>
        </p:nvCxnSpPr>
        <p:spPr>
          <a:xfrm rot="16200000" flipH="1">
            <a:off x="7468929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urved Connector 89"/>
          <p:cNvCxnSpPr>
            <a:stCxn id="8" idx="1"/>
            <a:endCxn id="5" idx="7"/>
          </p:cNvCxnSpPr>
          <p:nvPr/>
        </p:nvCxnSpPr>
        <p:spPr>
          <a:xfrm rot="16200000" flipV="1">
            <a:off x="4220794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5" idx="5"/>
            <a:endCxn id="8" idx="3"/>
          </p:cNvCxnSpPr>
          <p:nvPr/>
        </p:nvCxnSpPr>
        <p:spPr>
          <a:xfrm rot="16200000" flipH="1">
            <a:off x="4220793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5" idx="4"/>
            <a:endCxn id="6" idx="4"/>
          </p:cNvCxnSpPr>
          <p:nvPr/>
        </p:nvCxnSpPr>
        <p:spPr>
          <a:xfrm rot="16200000" flipH="1">
            <a:off x="5844862" y="1226102"/>
            <a:ext cx="12700" cy="6496272"/>
          </a:xfrm>
          <a:prstGeom prst="curvedConnector3">
            <a:avLst>
              <a:gd name="adj1" fmla="val 112309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7321259" y="2794715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7321258" y="433734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s’</a:t>
            </a:r>
            <a:endParaRPr lang="en-US" dirty="0"/>
          </a:p>
        </p:txBody>
      </p:sp>
      <p:sp>
        <p:nvSpPr>
          <p:cNvPr id="101" name="TextBox 100"/>
          <p:cNvSpPr txBox="1"/>
          <p:nvPr/>
        </p:nvSpPr>
        <p:spPr>
          <a:xfrm>
            <a:off x="3979572" y="270456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3979571" y="4283221"/>
            <a:ext cx="55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w’</a:t>
            </a:r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5638710" y="5446247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76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Wheels are controlled with two DC motors</a:t>
            </a:r>
          </a:p>
          <a:p>
            <a:r>
              <a:rPr lang="en-US" dirty="0" smtClean="0"/>
              <a:t>Each motor can independently move forward/backward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Wheels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926275" y="3592284"/>
            <a:ext cx="1440552" cy="1668485"/>
            <a:chOff x="926275" y="3592284"/>
            <a:chExt cx="1440552" cy="1668485"/>
          </a:xfrm>
        </p:grpSpPr>
        <p:sp>
          <p:nvSpPr>
            <p:cNvPr id="15" name="Up Arrow 14"/>
            <p:cNvSpPr/>
            <p:nvPr/>
          </p:nvSpPr>
          <p:spPr>
            <a:xfrm>
              <a:off x="1922839" y="35922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Up Arrow 15"/>
            <p:cNvSpPr/>
            <p:nvPr/>
          </p:nvSpPr>
          <p:spPr>
            <a:xfrm>
              <a:off x="926275" y="3592284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926275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Forward</a:t>
              </a:r>
              <a:endParaRPr lang="en-US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425869" y="3592285"/>
            <a:ext cx="1440552" cy="1549729"/>
            <a:chOff x="2966851" y="4263242"/>
            <a:chExt cx="1440552" cy="1549729"/>
          </a:xfrm>
        </p:grpSpPr>
        <p:sp>
          <p:nvSpPr>
            <p:cNvPr id="19" name="Up Arrow 18"/>
            <p:cNvSpPr/>
            <p:nvPr/>
          </p:nvSpPr>
          <p:spPr>
            <a:xfrm rot="10800000">
              <a:off x="3963415" y="4708566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Up Arrow 19"/>
            <p:cNvSpPr/>
            <p:nvPr/>
          </p:nvSpPr>
          <p:spPr>
            <a:xfrm rot="10800000">
              <a:off x="2966851" y="470856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966851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Backward</a:t>
              </a:r>
              <a:endParaRPr lang="en-US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526839" y="3651658"/>
            <a:ext cx="1440552" cy="1668484"/>
            <a:chOff x="5472545" y="3744685"/>
            <a:chExt cx="1440552" cy="1668484"/>
          </a:xfrm>
        </p:grpSpPr>
        <p:sp>
          <p:nvSpPr>
            <p:cNvPr id="24" name="Up Arrow 23"/>
            <p:cNvSpPr/>
            <p:nvPr/>
          </p:nvSpPr>
          <p:spPr>
            <a:xfrm>
              <a:off x="6469109" y="37446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472545" y="44156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Left</a:t>
              </a:r>
              <a:endParaRPr lang="en-US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7709707" y="3651658"/>
            <a:ext cx="1401289" cy="1668485"/>
            <a:chOff x="7265719" y="3675409"/>
            <a:chExt cx="1401289" cy="1668485"/>
          </a:xfrm>
        </p:grpSpPr>
        <p:sp>
          <p:nvSpPr>
            <p:cNvPr id="30" name="Up Arrow 29"/>
            <p:cNvSpPr/>
            <p:nvPr/>
          </p:nvSpPr>
          <p:spPr>
            <a:xfrm>
              <a:off x="7265719" y="3675409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265719" y="4346367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Right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0131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Wheel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65759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66803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657599" y="1961871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668038" y="196187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162819" y="3642576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>
            <a:stCxn id="6" idx="2"/>
            <a:endCxn id="4" idx="2"/>
          </p:cNvCxnSpPr>
          <p:nvPr/>
        </p:nvCxnSpPr>
        <p:spPr>
          <a:xfrm rot="10800000" flipV="1">
            <a:off x="3657599" y="2708846"/>
            <a:ext cx="12700" cy="3174654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456146" y="3758876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STOP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786389" y="2524178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FORWARD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796270" y="252417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BACKWARD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839873" y="5698833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LEFT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903796" y="5705181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RIGHT</a:t>
            </a:r>
            <a:endParaRPr lang="en-US" dirty="0"/>
          </a:p>
        </p:txBody>
      </p:sp>
      <p:cxnSp>
        <p:nvCxnSpPr>
          <p:cNvPr id="31" name="Curved Connector 30"/>
          <p:cNvCxnSpPr>
            <a:stCxn id="4" idx="5"/>
            <a:endCxn id="5" idx="3"/>
          </p:cNvCxnSpPr>
          <p:nvPr/>
        </p:nvCxnSpPr>
        <p:spPr>
          <a:xfrm rot="16200000" flipH="1">
            <a:off x="6967748" y="4475641"/>
            <a:ext cx="12700" cy="3872097"/>
          </a:xfrm>
          <a:prstGeom prst="curvedConnector3">
            <a:avLst>
              <a:gd name="adj1" fmla="val 352270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4" idx="0"/>
            <a:endCxn id="6" idx="4"/>
          </p:cNvCxnSpPr>
          <p:nvPr/>
        </p:nvCxnSpPr>
        <p:spPr>
          <a:xfrm flipV="1">
            <a:off x="4462529" y="3455820"/>
            <a:ext cx="0" cy="168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6"/>
            <a:endCxn id="7" idx="2"/>
          </p:cNvCxnSpPr>
          <p:nvPr/>
        </p:nvCxnSpPr>
        <p:spPr>
          <a:xfrm flipV="1">
            <a:off x="5267458" y="2708845"/>
            <a:ext cx="34005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/>
          <p:cNvCxnSpPr>
            <a:stCxn id="7" idx="1"/>
            <a:endCxn id="6" idx="7"/>
          </p:cNvCxnSpPr>
          <p:nvPr/>
        </p:nvCxnSpPr>
        <p:spPr>
          <a:xfrm rot="16200000" flipH="1" flipV="1">
            <a:off x="6967747" y="244606"/>
            <a:ext cx="1" cy="3872096"/>
          </a:xfrm>
          <a:prstGeom prst="curvedConnector3">
            <a:avLst>
              <a:gd name="adj1" fmla="val -447384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4"/>
            <a:endCxn id="5" idx="0"/>
          </p:cNvCxnSpPr>
          <p:nvPr/>
        </p:nvCxnSpPr>
        <p:spPr>
          <a:xfrm>
            <a:off x="9472968" y="3455819"/>
            <a:ext cx="1" cy="1680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5" idx="2"/>
            <a:endCxn id="4" idx="6"/>
          </p:cNvCxnSpPr>
          <p:nvPr/>
        </p:nvCxnSpPr>
        <p:spPr>
          <a:xfrm flipH="1">
            <a:off x="5267458" y="5883500"/>
            <a:ext cx="34005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7" idx="3"/>
            <a:endCxn id="4" idx="7"/>
          </p:cNvCxnSpPr>
          <p:nvPr/>
        </p:nvCxnSpPr>
        <p:spPr>
          <a:xfrm flipH="1">
            <a:off x="5031700" y="3237035"/>
            <a:ext cx="3872096" cy="21182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6" idx="5"/>
            <a:endCxn id="5" idx="1"/>
          </p:cNvCxnSpPr>
          <p:nvPr/>
        </p:nvCxnSpPr>
        <p:spPr>
          <a:xfrm>
            <a:off x="5031700" y="3237036"/>
            <a:ext cx="3872097" cy="21182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4226772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697798" y="234462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7983063" y="496853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0570893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1373" y="325514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697798" y="179716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936087" y="327324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cxnSp>
        <p:nvCxnSpPr>
          <p:cNvPr id="59" name="Curved Connector 58"/>
          <p:cNvCxnSpPr>
            <a:stCxn id="5" idx="6"/>
            <a:endCxn id="7" idx="6"/>
          </p:cNvCxnSpPr>
          <p:nvPr/>
        </p:nvCxnSpPr>
        <p:spPr>
          <a:xfrm flipH="1" flipV="1">
            <a:off x="10277897" y="2708845"/>
            <a:ext cx="1" cy="3174655"/>
          </a:xfrm>
          <a:prstGeom prst="curvedConnector3">
            <a:avLst>
              <a:gd name="adj1" fmla="val -228600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9577127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123035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904415" y="5424631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438235" y="4707247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904415" y="6411689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362538" y="4076531"/>
            <a:ext cx="1410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inputs of (s) will move to this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0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3287" y="1661112"/>
            <a:ext cx="9905999" cy="3541714"/>
          </a:xfrm>
        </p:spPr>
        <p:txBody>
          <a:bodyPr/>
          <a:lstStyle/>
          <a:p>
            <a:r>
              <a:rPr lang="en-US" dirty="0" smtClean="0"/>
              <a:t>The Arm consists of the shoulder and the elbow</a:t>
            </a:r>
          </a:p>
          <a:p>
            <a:r>
              <a:rPr lang="en-US" dirty="0" smtClean="0"/>
              <a:t>Shoulder has 2 DOF, elbow has 1 DOF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517569" y="5652655"/>
            <a:ext cx="1615044" cy="6293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980706" y="4049486"/>
            <a:ext cx="676894" cy="1917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 rot="20083059">
            <a:off x="3120241" y="3574474"/>
            <a:ext cx="2024744" cy="4987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885703" y="3740728"/>
            <a:ext cx="866899" cy="8668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urved Up Arrow 30"/>
          <p:cNvSpPr/>
          <p:nvPr/>
        </p:nvSpPr>
        <p:spPr>
          <a:xfrm>
            <a:off x="2244436" y="5967351"/>
            <a:ext cx="2244437" cy="516576"/>
          </a:xfrm>
          <a:prstGeom prst="curvedUpArrow">
            <a:avLst/>
          </a:prstGeom>
          <a:solidFill>
            <a:schemeClr val="accent2"/>
          </a:solidFill>
          <a:ln>
            <a:solidFill>
              <a:schemeClr val="accent2"/>
            </a:solidFill>
            <a:headEnd type="none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Circular Arrow 34"/>
          <p:cNvSpPr/>
          <p:nvPr/>
        </p:nvSpPr>
        <p:spPr>
          <a:xfrm rot="16200000">
            <a:off x="2368498" y="3437907"/>
            <a:ext cx="1484416" cy="147254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4482019" y="3130372"/>
            <a:ext cx="770060" cy="770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ircular Arrow 36"/>
          <p:cNvSpPr/>
          <p:nvPr/>
        </p:nvSpPr>
        <p:spPr>
          <a:xfrm rot="435252">
            <a:off x="4103142" y="2689075"/>
            <a:ext cx="1527814" cy="1652656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425039" y="4738255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Shoulder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252079" y="3823855"/>
            <a:ext cx="72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Elbow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19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65759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66803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657599" y="1961871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668038" y="196187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162819" y="3642576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456147" y="4204884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786389" y="2524178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UP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796270" y="2376049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DOWN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839873" y="5698833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UP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903796" y="5557107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DOWN</a:t>
            </a:r>
            <a:endParaRPr lang="en-US" dirty="0"/>
          </a:p>
        </p:txBody>
      </p:sp>
      <p:cxnSp>
        <p:nvCxnSpPr>
          <p:cNvPr id="38" name="Curved Connector 37"/>
          <p:cNvCxnSpPr>
            <a:stCxn id="8" idx="1"/>
            <a:endCxn id="6" idx="6"/>
          </p:cNvCxnSpPr>
          <p:nvPr/>
        </p:nvCxnSpPr>
        <p:spPr>
          <a:xfrm rot="16200000" flipV="1">
            <a:off x="5256761" y="2719543"/>
            <a:ext cx="1152514" cy="113111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urved Connector 39"/>
          <p:cNvCxnSpPr>
            <a:stCxn id="6" idx="5"/>
            <a:endCxn id="8" idx="2"/>
          </p:cNvCxnSpPr>
          <p:nvPr/>
        </p:nvCxnSpPr>
        <p:spPr>
          <a:xfrm rot="16200000" flipH="1">
            <a:off x="5021002" y="3247733"/>
            <a:ext cx="1152515" cy="113111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/>
          <p:cNvCxnSpPr>
            <a:stCxn id="4" idx="6"/>
            <a:endCxn id="8" idx="3"/>
          </p:cNvCxnSpPr>
          <p:nvPr/>
        </p:nvCxnSpPr>
        <p:spPr>
          <a:xfrm flipV="1">
            <a:off x="5267458" y="4917741"/>
            <a:ext cx="1131119" cy="96575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urved Connector 45"/>
          <p:cNvCxnSpPr>
            <a:stCxn id="8" idx="2"/>
            <a:endCxn id="4" idx="7"/>
          </p:cNvCxnSpPr>
          <p:nvPr/>
        </p:nvCxnSpPr>
        <p:spPr>
          <a:xfrm rot="10800000" flipV="1">
            <a:off x="5031701" y="4389551"/>
            <a:ext cx="1131119" cy="96575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urved Connector 47"/>
          <p:cNvCxnSpPr>
            <a:stCxn id="8" idx="7"/>
            <a:endCxn id="7" idx="2"/>
          </p:cNvCxnSpPr>
          <p:nvPr/>
        </p:nvCxnSpPr>
        <p:spPr>
          <a:xfrm rot="5400000" flipH="1" flipV="1">
            <a:off x="7526222" y="2719544"/>
            <a:ext cx="1152515" cy="113111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>
            <a:stCxn id="7" idx="3"/>
            <a:endCxn id="8" idx="6"/>
          </p:cNvCxnSpPr>
          <p:nvPr/>
        </p:nvCxnSpPr>
        <p:spPr>
          <a:xfrm rot="5400000">
            <a:off x="7761979" y="3247734"/>
            <a:ext cx="1152516" cy="113111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urved Connector 51"/>
          <p:cNvCxnSpPr>
            <a:stCxn id="8" idx="6"/>
            <a:endCxn id="5" idx="1"/>
          </p:cNvCxnSpPr>
          <p:nvPr/>
        </p:nvCxnSpPr>
        <p:spPr>
          <a:xfrm>
            <a:off x="7772678" y="4389551"/>
            <a:ext cx="1131119" cy="96575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urved Connector 53"/>
          <p:cNvCxnSpPr>
            <a:stCxn id="5" idx="2"/>
            <a:endCxn id="8" idx="5"/>
          </p:cNvCxnSpPr>
          <p:nvPr/>
        </p:nvCxnSpPr>
        <p:spPr>
          <a:xfrm rot="10800000">
            <a:off x="7536921" y="4917742"/>
            <a:ext cx="1131119" cy="96575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897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OPEN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RIGHT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CLOSE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DOWN</a:t>
            </a:r>
            <a:endParaRPr lang="en-US" dirty="0"/>
          </a:p>
        </p:txBody>
      </p:sp>
      <p:cxnSp>
        <p:nvCxnSpPr>
          <p:cNvPr id="14" name="Curved Connector 13"/>
          <p:cNvCxnSpPr>
            <a:stCxn id="8" idx="1"/>
            <a:endCxn id="6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6" idx="5"/>
            <a:endCxn id="8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4" idx="6"/>
            <a:endCxn id="8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8" idx="2"/>
            <a:endCxn id="4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745470" y="1165447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UP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LEFT</a:t>
            </a:r>
            <a:endParaRPr lang="en-US" dirty="0"/>
          </a:p>
        </p:txBody>
      </p:sp>
      <p:cxnSp>
        <p:nvCxnSpPr>
          <p:cNvPr id="57" name="Curved Connector 56"/>
          <p:cNvCxnSpPr>
            <a:stCxn id="8" idx="7"/>
            <a:endCxn id="3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/>
          <p:cNvCxnSpPr>
            <a:stCxn id="30" idx="3"/>
            <a:endCxn id="8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urved Connector 60"/>
          <p:cNvCxnSpPr>
            <a:stCxn id="8" idx="6"/>
            <a:endCxn id="7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7" idx="2"/>
            <a:endCxn id="8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8" idx="4"/>
            <a:endCxn id="8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8" idx="4"/>
            <a:endCxn id="5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834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Complete </a:t>
            </a:r>
            <a:r>
              <a:rPr lang="en-US" dirty="0" smtClean="0"/>
              <a:t>motor control of robot</a:t>
            </a:r>
          </a:p>
          <a:p>
            <a:r>
              <a:rPr lang="en-US" dirty="0" smtClean="0"/>
              <a:t>Robot can be controlled using keyboard input</a:t>
            </a:r>
          </a:p>
          <a:p>
            <a:r>
              <a:rPr lang="en-US" dirty="0" smtClean="0"/>
              <a:t>Robot can be controlled using Microsoft Kinect</a:t>
            </a:r>
            <a:endParaRPr lang="en-US" dirty="0" smtClean="0"/>
          </a:p>
          <a:p>
            <a:r>
              <a:rPr lang="en-US" dirty="0" smtClean="0"/>
              <a:t>Complete control of arm with 6 degrees of freedom</a:t>
            </a:r>
          </a:p>
          <a:p>
            <a:r>
              <a:rPr lang="en-US" dirty="0" smtClean="0"/>
              <a:t>Ability to switch between arm mode and drive </a:t>
            </a:r>
            <a:r>
              <a:rPr lang="en-US" dirty="0" smtClean="0"/>
              <a:t>mode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62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Original plan involved Kinect and laptop mounted on robot</a:t>
            </a:r>
          </a:p>
          <a:p>
            <a:pPr lvl="1"/>
            <a:r>
              <a:rPr lang="en-US" dirty="0" smtClean="0"/>
              <a:t>Kinect requires 120VAC</a:t>
            </a:r>
          </a:p>
          <a:p>
            <a:pPr lvl="1"/>
            <a:r>
              <a:rPr lang="en-US" dirty="0" smtClean="0"/>
              <a:t>Extension cords??? No thanks…</a:t>
            </a:r>
          </a:p>
          <a:p>
            <a:r>
              <a:rPr lang="en-US" dirty="0" smtClean="0"/>
              <a:t>Too much weight for 12VDC motors</a:t>
            </a:r>
          </a:p>
          <a:p>
            <a:r>
              <a:rPr lang="en-US" dirty="0" smtClean="0"/>
              <a:t>Continuous rotation </a:t>
            </a:r>
            <a:r>
              <a:rPr lang="en-US" dirty="0" smtClean="0"/>
              <a:t>servos don’t work well in </a:t>
            </a:r>
            <a:r>
              <a:rPr lang="en-US" dirty="0" err="1" smtClean="0"/>
              <a:t>RobotC</a:t>
            </a:r>
            <a:endParaRPr lang="en-US" dirty="0" smtClean="0"/>
          </a:p>
          <a:p>
            <a:r>
              <a:rPr lang="en-US" dirty="0" smtClean="0"/>
              <a:t>Bad left/right shoulder servo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5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parameter box in robot theater for people to be able to control Nixon Bohr</a:t>
            </a:r>
          </a:p>
          <a:p>
            <a:r>
              <a:rPr lang="en-US" dirty="0" smtClean="0"/>
              <a:t>Add vision</a:t>
            </a:r>
          </a:p>
          <a:p>
            <a:r>
              <a:rPr lang="en-US" dirty="0" smtClean="0"/>
              <a:t>Move arm to shoulder and </a:t>
            </a:r>
            <a:r>
              <a:rPr lang="en-US" dirty="0" smtClean="0"/>
              <a:t>add an identical arm on other side</a:t>
            </a:r>
            <a:endParaRPr lang="en-US" dirty="0" smtClean="0"/>
          </a:p>
          <a:p>
            <a:r>
              <a:rPr lang="en-US" dirty="0" smtClean="0"/>
              <a:t>Add </a:t>
            </a:r>
            <a:r>
              <a:rPr lang="en-US" dirty="0" smtClean="0"/>
              <a:t>facial emotion </a:t>
            </a:r>
            <a:r>
              <a:rPr lang="en-US" dirty="0" smtClean="0"/>
              <a:t>with IGA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6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817" y="2363342"/>
            <a:ext cx="9905998" cy="1478570"/>
          </a:xfrm>
        </p:spPr>
        <p:txBody>
          <a:bodyPr/>
          <a:lstStyle/>
          <a:p>
            <a:pPr algn="ctr"/>
            <a:r>
              <a:rPr lang="en-US" dirty="0" smtClean="0"/>
              <a:t>The 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5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idea for this project came after seeing a </a:t>
            </a:r>
            <a:r>
              <a:rPr lang="en-US" dirty="0" err="1" smtClean="0"/>
              <a:t>youtube</a:t>
            </a:r>
            <a:r>
              <a:rPr lang="en-US" dirty="0" smtClean="0"/>
              <a:t> video </a:t>
            </a:r>
            <a:r>
              <a:rPr lang="en-US" dirty="0"/>
              <a:t>of a </a:t>
            </a:r>
            <a:r>
              <a:rPr lang="en-US" dirty="0" smtClean="0"/>
              <a:t>master’s </a:t>
            </a:r>
            <a:r>
              <a:rPr lang="en-US" dirty="0"/>
              <a:t>thesis </a:t>
            </a:r>
            <a:r>
              <a:rPr lang="en-US" dirty="0" smtClean="0"/>
              <a:t>which used a Microsoft Kinect to control a LEGO </a:t>
            </a:r>
            <a:r>
              <a:rPr lang="en-US" dirty="0" smtClean="0"/>
              <a:t>NXT brick. </a:t>
            </a:r>
            <a:endParaRPr lang="en-US" dirty="0"/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pPr marL="0" indent="0" algn="ctr">
              <a:buNone/>
            </a:pP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www.youtube.com/watch?v=FTBBlt9uk1A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73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laptop with Bluetooth connection</a:t>
            </a:r>
          </a:p>
          <a:p>
            <a:r>
              <a:rPr lang="en-US" dirty="0" smtClean="0"/>
              <a:t>A Microsoft Xbox Kinect</a:t>
            </a:r>
          </a:p>
          <a:p>
            <a:r>
              <a:rPr lang="en-US" dirty="0" smtClean="0"/>
              <a:t>LEGO NXT Brick</a:t>
            </a:r>
          </a:p>
          <a:p>
            <a:r>
              <a:rPr lang="en-US" dirty="0" smtClean="0"/>
              <a:t>Two TETRIX motor controllers</a:t>
            </a:r>
          </a:p>
          <a:p>
            <a:r>
              <a:rPr lang="en-US" dirty="0" smtClean="0"/>
              <a:t>A TETRIX servo controller</a:t>
            </a:r>
          </a:p>
          <a:p>
            <a:r>
              <a:rPr lang="en-US" dirty="0" smtClean="0"/>
              <a:t>12V battery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73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93" y="4859110"/>
            <a:ext cx="2585651" cy="8934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94" y="2577895"/>
            <a:ext cx="1982652" cy="14089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280" y="2813626"/>
            <a:ext cx="743654" cy="7436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169" y="2578505"/>
            <a:ext cx="917899" cy="13768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37"/>
          <a:stretch/>
        </p:blipFill>
        <p:spPr>
          <a:xfrm>
            <a:off x="7110429" y="2580928"/>
            <a:ext cx="1454204" cy="137442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634" y="2588357"/>
            <a:ext cx="2874698" cy="13683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983" y="4967488"/>
            <a:ext cx="1625082" cy="1625082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 rot="16200000">
            <a:off x="1815923" y="425404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3148303" y="3016537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4378919" y="301653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-Turn Arrow 19"/>
          <p:cNvSpPr/>
          <p:nvPr/>
        </p:nvSpPr>
        <p:spPr>
          <a:xfrm>
            <a:off x="5004459" y="1750342"/>
            <a:ext cx="2665304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U-Turn Arrow 21"/>
          <p:cNvSpPr/>
          <p:nvPr/>
        </p:nvSpPr>
        <p:spPr>
          <a:xfrm>
            <a:off x="9228116" y="1750342"/>
            <a:ext cx="136212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U-Turn Arrow 22"/>
          <p:cNvSpPr/>
          <p:nvPr/>
        </p:nvSpPr>
        <p:spPr>
          <a:xfrm>
            <a:off x="7837531" y="1750342"/>
            <a:ext cx="121283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ight Arrow 23"/>
          <p:cNvSpPr/>
          <p:nvPr/>
        </p:nvSpPr>
        <p:spPr>
          <a:xfrm rot="16200000">
            <a:off x="10823914" y="4259803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U-Turn Arrow 24"/>
          <p:cNvSpPr/>
          <p:nvPr/>
        </p:nvSpPr>
        <p:spPr>
          <a:xfrm rot="10800000">
            <a:off x="9535885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U-Turn Arrow 25"/>
          <p:cNvSpPr/>
          <p:nvPr/>
        </p:nvSpPr>
        <p:spPr>
          <a:xfrm rot="10800000">
            <a:off x="7903209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26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 Windows Operating System</a:t>
            </a:r>
          </a:p>
          <a:p>
            <a:r>
              <a:rPr lang="en-US" dirty="0" smtClean="0"/>
              <a:t>ROBOTC IDE (30-day trial offered)</a:t>
            </a:r>
            <a:endParaRPr lang="en-US" dirty="0" smtClean="0"/>
          </a:p>
          <a:p>
            <a:r>
              <a:rPr lang="en-US" dirty="0" smtClean="0"/>
              <a:t>FAAST</a:t>
            </a:r>
          </a:p>
          <a:p>
            <a:r>
              <a:rPr lang="en-US" dirty="0" smtClean="0"/>
              <a:t>Kinect development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64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condition of robot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4847264" cy="354171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initial condition was not great. It was a head and shoulders mounted on a motorized platform. All of our motor controllers were missing along with the LEGO NXT brick and the face skin was </a:t>
            </a:r>
            <a:r>
              <a:rPr lang="en-US" dirty="0" smtClean="0"/>
              <a:t>damaged beyond </a:t>
            </a:r>
            <a:r>
              <a:rPr lang="en-US" dirty="0" smtClean="0"/>
              <a:t>repair.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77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Establish wireless serial </a:t>
            </a:r>
            <a:r>
              <a:rPr lang="en-US" dirty="0" smtClean="0"/>
              <a:t>communication between the laptop and the LEGO NXT brick over Bluetooth</a:t>
            </a:r>
          </a:p>
          <a:p>
            <a:r>
              <a:rPr lang="en-US" dirty="0" smtClean="0"/>
              <a:t>Program gestures to be recognized by the Kinect and translated into physical movements on the robot for driving operations</a:t>
            </a:r>
          </a:p>
          <a:p>
            <a:r>
              <a:rPr lang="en-US" dirty="0"/>
              <a:t>Program gestures to be recognized by the Kinect and translated into physical movements on the robot for </a:t>
            </a:r>
            <a:r>
              <a:rPr lang="en-US" dirty="0" smtClean="0"/>
              <a:t>controlling the arm</a:t>
            </a:r>
          </a:p>
          <a:p>
            <a:r>
              <a:rPr lang="en-US" dirty="0" smtClean="0"/>
              <a:t>Refine motion controls such that we </a:t>
            </a:r>
            <a:r>
              <a:rPr lang="en-US" dirty="0" smtClean="0"/>
              <a:t>can drive </a:t>
            </a:r>
            <a:r>
              <a:rPr lang="en-US" dirty="0" smtClean="0"/>
              <a:t>over to an object, pick it up and place it in a desired location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5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Basic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30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Bluetooth mailbox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238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578</TotalTime>
  <Words>441</Words>
  <Application>Microsoft Office PowerPoint</Application>
  <PresentationFormat>Custom</PresentationFormat>
  <Paragraphs>102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Circuit</vt:lpstr>
      <vt:lpstr>Nixon Bohr</vt:lpstr>
      <vt:lpstr>Inspiration</vt:lpstr>
      <vt:lpstr>hardware required</vt:lpstr>
      <vt:lpstr>Hardware Setup</vt:lpstr>
      <vt:lpstr>Software required</vt:lpstr>
      <vt:lpstr>Initial condition of robot</vt:lpstr>
      <vt:lpstr>Objective</vt:lpstr>
      <vt:lpstr>Visual Basic </vt:lpstr>
      <vt:lpstr>Bluetooth mailbox</vt:lpstr>
      <vt:lpstr>Robot control state diagram</vt:lpstr>
      <vt:lpstr>Wheels</vt:lpstr>
      <vt:lpstr>Move Wheel State diagram</vt:lpstr>
      <vt:lpstr>Arm</vt:lpstr>
      <vt:lpstr>ARM state diagram</vt:lpstr>
      <vt:lpstr>Hand state diagram</vt:lpstr>
      <vt:lpstr>results</vt:lpstr>
      <vt:lpstr>Technical problems</vt:lpstr>
      <vt:lpstr>Future plans</vt:lpstr>
      <vt:lpstr>The end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Nixon Bohr</dc:title>
  <dc:creator>Jordan Fluth</dc:creator>
  <cp:lastModifiedBy>Vernon Jones</cp:lastModifiedBy>
  <cp:revision>35</cp:revision>
  <dcterms:created xsi:type="dcterms:W3CDTF">2013-12-06T20:37:01Z</dcterms:created>
  <dcterms:modified xsi:type="dcterms:W3CDTF">2013-12-13T18:41:27Z</dcterms:modified>
</cp:coreProperties>
</file>

<file path=docProps/thumbnail.jpeg>
</file>